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5" r:id="rId5"/>
    <p:sldId id="257" r:id="rId6"/>
    <p:sldId id="258" r:id="rId7"/>
    <p:sldId id="259" r:id="rId8"/>
    <p:sldId id="260" r:id="rId9"/>
    <p:sldId id="262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/>
              <a:t>Мариинский</a:t>
            </a:r>
            <a:r>
              <a:rPr lang="ru-RU" sz="4400" b="1" dirty="0" smtClean="0"/>
              <a:t> театр</a:t>
            </a:r>
            <a:endParaRPr lang="ru-RU" sz="4400" b="1" dirty="0"/>
          </a:p>
        </p:txBody>
      </p:sp>
      <p:pic>
        <p:nvPicPr>
          <p:cNvPr id="5" name="Picture 8" descr="http://www.designboom.com/wp-content/uploads/2013/05/mariids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332600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img1.liveinternet.ru/images/attach/c/2/74/289/74289519_large_img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861048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www.chaspik.spb.ru/wp-content/uploads/2013/02/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05064"/>
            <a:ext cx="3203848" cy="2287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stat17.privet.ru/lr/0a0c15aabc61461b7c2688e7f21ef9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5746" y="836712"/>
            <a:ext cx="308488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stival.1september.ru/articles/611175/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09634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runyweb.com/uploadfiles/image/Valery_Gergiev_conduc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052736"/>
            <a:ext cx="4383569" cy="2232248"/>
          </a:xfrm>
          <a:prstGeom prst="rect">
            <a:avLst/>
          </a:prstGeom>
          <a:noFill/>
        </p:spPr>
      </p:pic>
      <p:pic>
        <p:nvPicPr>
          <p:cNvPr id="11" name="Picture 10" descr="http://altfast.ru/uploads/posts/2010-08/1281639674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005064"/>
            <a:ext cx="4477253" cy="265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644008" y="3356992"/>
            <a:ext cx="3422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Дирижёр </a:t>
            </a:r>
            <a:r>
              <a:rPr lang="ru-RU" dirty="0" err="1" smtClean="0"/>
              <a:t>Мариинского</a:t>
            </a:r>
            <a:r>
              <a:rPr lang="ru-RU" dirty="0" smtClean="0"/>
              <a:t> театра </a:t>
            </a:r>
          </a:p>
          <a:p>
            <a:pPr algn="ctr"/>
            <a:r>
              <a:rPr lang="ru-RU" dirty="0" smtClean="0"/>
              <a:t>Валерий </a:t>
            </a:r>
            <a:r>
              <a:rPr lang="ru-RU" dirty="0" err="1" smtClean="0"/>
              <a:t>Гергиев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3528" y="5589240"/>
            <a:ext cx="3379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Василий Петрович </a:t>
            </a:r>
            <a:r>
              <a:rPr lang="ru-RU" dirty="0" err="1" smtClean="0"/>
              <a:t>Дамаев</a:t>
            </a:r>
            <a:r>
              <a:rPr lang="ru-RU" dirty="0" smtClean="0"/>
              <a:t>,</a:t>
            </a:r>
          </a:p>
          <a:p>
            <a:r>
              <a:rPr lang="ru-RU" dirty="0" smtClean="0"/>
              <a:t> лирико-драматический тенор</a:t>
            </a:r>
          </a:p>
          <a:p>
            <a:r>
              <a:rPr lang="ru-RU" dirty="0" smtClean="0"/>
              <a:t>  начала XX века.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332656"/>
            <a:ext cx="8259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Мастера мировой оперной сцены.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РАУНД  ТЕЙБОЛ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Бог виноделия Дионис</a:t>
            </a:r>
            <a:endParaRPr lang="ru-RU" dirty="0"/>
          </a:p>
        </p:txBody>
      </p:sp>
      <p:pic>
        <p:nvPicPr>
          <p:cNvPr id="22532" name="Picture 4" descr="http://img0.liveinternet.ru/images/attach/c/8/101/16/101016904_large_ch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48862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6" name="Picture 8" descr="http://otdihvgrecii.ru/wp-content/uploads/2012/08/afiny-dostoprimechatelnosti-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4536504" cy="3175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80112" y="2420888"/>
            <a:ext cx="1930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Театр Диониса </a:t>
            </a:r>
          </a:p>
          <a:p>
            <a:r>
              <a:rPr lang="ru-RU" dirty="0" smtClean="0"/>
              <a:t>Древняя Греция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 fontScale="25000" lnSpcReduction="20000"/>
          </a:bodyPr>
          <a:lstStyle/>
          <a:p>
            <a:r>
              <a:rPr lang="ru-RU" sz="4000" i="1" dirty="0" smtClean="0"/>
              <a:t>Опера</a:t>
            </a:r>
            <a:r>
              <a:rPr lang="ru-RU" sz="4000" dirty="0" smtClean="0"/>
              <a:t> </a:t>
            </a:r>
            <a:r>
              <a:rPr lang="ru-RU" sz="4000" dirty="0" smtClean="0"/>
              <a:t>(</a:t>
            </a:r>
            <a:r>
              <a:rPr lang="ru-RU" sz="4000" dirty="0" err="1" smtClean="0"/>
              <a:t>итал</a:t>
            </a:r>
            <a:r>
              <a:rPr lang="ru-RU" sz="4000" dirty="0" smtClean="0"/>
              <a:t>. opera-действие, сочинение, произведение</a:t>
            </a:r>
            <a:r>
              <a:rPr lang="ru-RU" sz="4000" dirty="0" smtClean="0"/>
              <a:t>)</a:t>
            </a:r>
          </a:p>
          <a:p>
            <a:endParaRPr lang="ru-RU" sz="4000" i="1" dirty="0" smtClean="0"/>
          </a:p>
          <a:p>
            <a:r>
              <a:rPr lang="ru-RU" sz="4000" i="1" dirty="0" smtClean="0"/>
              <a:t>Либретто</a:t>
            </a:r>
            <a:r>
              <a:rPr lang="ru-RU" sz="4000" dirty="0" smtClean="0"/>
              <a:t> </a:t>
            </a:r>
            <a:r>
              <a:rPr lang="ru-RU" sz="4000" dirty="0" smtClean="0"/>
              <a:t>в переводе с итальянского языка значит книжечка. Либретто - основа оперного спектакля. В основе либретто может быть сказка, миф, легенда, настоящая жизненная история. Либреттист-тот, кто сочиняет текст оперы в стихах или прозе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Композитор </a:t>
            </a:r>
            <a:r>
              <a:rPr lang="ru-RU" sz="4000" dirty="0" smtClean="0"/>
              <a:t>- человек, сочиняющий музыку на текст оперного либретто, певцы её исполняют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Ария </a:t>
            </a:r>
            <a:r>
              <a:rPr lang="ru-RU" sz="4000" dirty="0" smtClean="0"/>
              <a:t>- главная музыкальная характеристика героя оперы. Исполняется одним певцом в сопровождении оркестра. В оперном словаре есть ещё слова</a:t>
            </a:r>
            <a:r>
              <a:rPr lang="ru-RU" sz="4000" i="1" dirty="0" smtClean="0"/>
              <a:t> ариетта</a:t>
            </a:r>
            <a:r>
              <a:rPr lang="ru-RU" sz="4000" dirty="0" smtClean="0"/>
              <a:t> - маленькая ария, которая будет характеризовать героиню. Ариозо - в духе, в характере, в манере оперной арии. Именно в итальянской опере возникло </a:t>
            </a:r>
            <a:r>
              <a:rPr lang="ru-RU" sz="4000" i="1" dirty="0" smtClean="0"/>
              <a:t>бельканто </a:t>
            </a:r>
            <a:r>
              <a:rPr lang="ru-RU" sz="4000" dirty="0" smtClean="0"/>
              <a:t>- искусство прекрасного пения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Ансамбль </a:t>
            </a:r>
            <a:r>
              <a:rPr lang="ru-RU" sz="4000" dirty="0" smtClean="0"/>
              <a:t>(франц. </a:t>
            </a:r>
            <a:r>
              <a:rPr lang="ru-RU" sz="4000" dirty="0" err="1" smtClean="0"/>
              <a:t>ensemble</a:t>
            </a:r>
            <a:r>
              <a:rPr lang="ru-RU" sz="4000" dirty="0" smtClean="0"/>
              <a:t>- вместе)- группа исполнителей, выступающих вместе. В опере поют все вместе и каждый о своём. Звучит очень красиво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Речитатив </a:t>
            </a:r>
            <a:r>
              <a:rPr lang="ru-RU" sz="4000" dirty="0" smtClean="0"/>
              <a:t>- </a:t>
            </a:r>
            <a:r>
              <a:rPr lang="ru-RU" sz="4000" dirty="0" err="1" smtClean="0"/>
              <a:t>полуречь</a:t>
            </a:r>
            <a:r>
              <a:rPr lang="ru-RU" sz="4000" dirty="0" smtClean="0"/>
              <a:t>,  </a:t>
            </a:r>
            <a:r>
              <a:rPr lang="ru-RU" sz="4000" dirty="0" err="1" smtClean="0"/>
              <a:t>полупение</a:t>
            </a:r>
            <a:r>
              <a:rPr lang="ru-RU" sz="4000" dirty="0" smtClean="0"/>
              <a:t>. В оперном речитативе герои разговаривают нараспев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Хор </a:t>
            </a:r>
            <a:r>
              <a:rPr lang="ru-RU" sz="4000" dirty="0" smtClean="0"/>
              <a:t>- важный участник происходящих на сцене событий, может быть в согласии с главными героями, а может и вступать в конфликт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Дирижёр и музыканты оркестра</a:t>
            </a:r>
            <a:r>
              <a:rPr lang="ru-RU" sz="4000" dirty="0" smtClean="0"/>
              <a:t> выполняют важную роль в оперном спектакле. Дирижёр, являясь руководителем оркестра, воплощает замысел композитора, подчёркивает индивидуальность солистов - певцов и мастерство хора в исполнении массовых сцен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Балет - </a:t>
            </a:r>
            <a:r>
              <a:rPr lang="ru-RU" sz="4000" dirty="0" smtClean="0"/>
              <a:t>в каждом оперном спектакле есть балетные номера, которые украшают действие танцами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Художник </a:t>
            </a:r>
            <a:r>
              <a:rPr lang="ru-RU" sz="4000" dirty="0" smtClean="0"/>
              <a:t>создаёт для оперы декорации и костюмы. Костюмы показывают особенность героев, подчёркивая </a:t>
            </a:r>
            <a:r>
              <a:rPr lang="ru-RU" sz="4000" dirty="0" smtClean="0"/>
              <a:t>историческую </a:t>
            </a:r>
            <a:r>
              <a:rPr lang="ru-RU" sz="4000" dirty="0" smtClean="0"/>
              <a:t>эпоху. Декорации на сцене характеризуют среду и эмоциональную атмосферу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dirty="0" smtClean="0"/>
              <a:t>Много людей других профессий участвуют в создании оперного спектакля: </a:t>
            </a:r>
            <a:r>
              <a:rPr lang="ru-RU" sz="4000" i="1" dirty="0" smtClean="0"/>
              <a:t>режиссёр</a:t>
            </a:r>
            <a:r>
              <a:rPr lang="ru-RU" sz="4000" dirty="0" smtClean="0"/>
              <a:t> ставит спектакль, </a:t>
            </a:r>
            <a:r>
              <a:rPr lang="ru-RU" sz="4000" i="1" dirty="0" err="1" smtClean="0"/>
              <a:t>гриммер</a:t>
            </a:r>
            <a:r>
              <a:rPr lang="ru-RU" sz="4000" dirty="0" smtClean="0"/>
              <a:t> гримирует артистов, </a:t>
            </a:r>
            <a:r>
              <a:rPr lang="ru-RU" sz="4000" i="1" dirty="0" smtClean="0"/>
              <a:t>костюмер</a:t>
            </a:r>
            <a:r>
              <a:rPr lang="ru-RU" sz="4000" dirty="0" smtClean="0"/>
              <a:t> готовит для каждого исполнителя костюмы, </a:t>
            </a:r>
            <a:r>
              <a:rPr lang="ru-RU" sz="4000" i="1" dirty="0" smtClean="0"/>
              <a:t>осветитель</a:t>
            </a:r>
            <a:r>
              <a:rPr lang="ru-RU" sz="4000" dirty="0" smtClean="0"/>
              <a:t> занимается световым оформлением сцены во время спектакля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i="1" dirty="0" smtClean="0"/>
              <a:t>Антракт</a:t>
            </a:r>
            <a:r>
              <a:rPr lang="ru-RU" sz="4000" dirty="0" smtClean="0"/>
              <a:t> - перерыв между действия спектакля. За это время происходит смена декораций на сцене, артисты отдыхают, зрители обмениваются впечатлениями.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В основе оперы - былина о Садко,</a:t>
            </a:r>
            <a:r>
              <a:rPr lang="ru-RU" sz="2800" dirty="0" smtClean="0"/>
              <a:t> новгородском певце - гусляре, бесстрашном мореплавателе и волшебной силе его искусства</a:t>
            </a:r>
            <a:r>
              <a:rPr lang="ru-RU" sz="2800" i="1" dirty="0" smtClean="0"/>
              <a:t>.</a:t>
            </a:r>
            <a:endParaRPr lang="ru-RU" sz="2800" dirty="0"/>
          </a:p>
        </p:txBody>
      </p:sp>
      <p:pic>
        <p:nvPicPr>
          <p:cNvPr id="3" name="Рисунок 2" descr="http://festival.1september.ru/articles/611175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63284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Опера "Садко" написана русским композитором Н.А.Римским-Корсаковым</a:t>
            </a:r>
            <a:endParaRPr lang="ru-RU" sz="2800" dirty="0"/>
          </a:p>
        </p:txBody>
      </p:sp>
      <p:pic>
        <p:nvPicPr>
          <p:cNvPr id="3" name="Рисунок 2" descr="http://festival.1september.ru/articles/611175/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403244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932040" y="1502688"/>
            <a:ext cx="4017062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Былина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Отрывок из былины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Как во славном </a:t>
            </a:r>
            <a:r>
              <a:rPr lang="ru-RU" dirty="0" err="1" smtClean="0"/>
              <a:t>Ново-городе</a:t>
            </a:r>
            <a:endParaRPr lang="ru-RU" dirty="0" smtClean="0"/>
          </a:p>
          <a:p>
            <a:r>
              <a:rPr lang="ru-RU" dirty="0" smtClean="0"/>
              <a:t>Был Садко, веселый молодец;</a:t>
            </a:r>
          </a:p>
          <a:p>
            <a:r>
              <a:rPr lang="ru-RU" dirty="0" smtClean="0"/>
              <a:t>Не имел он золотой казны,</a:t>
            </a:r>
          </a:p>
          <a:p>
            <a:r>
              <a:rPr lang="ru-RU" dirty="0" smtClean="0"/>
              <a:t>А имел лишь </a:t>
            </a:r>
            <a:r>
              <a:rPr lang="ru-RU" dirty="0" err="1" smtClean="0"/>
              <a:t>гусельки</a:t>
            </a:r>
            <a:r>
              <a:rPr lang="ru-RU" dirty="0" smtClean="0"/>
              <a:t>  </a:t>
            </a:r>
            <a:r>
              <a:rPr lang="ru-RU" dirty="0" err="1" smtClean="0"/>
              <a:t>яровчаты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По пирам ходил-играл Садко,</a:t>
            </a:r>
          </a:p>
          <a:p>
            <a:r>
              <a:rPr lang="ru-RU" dirty="0" smtClean="0"/>
              <a:t>Потешал купцов, людей посадских. </a:t>
            </a:r>
          </a:p>
          <a:p>
            <a:endParaRPr lang="ru-RU" b="1" dirty="0" smtClean="0"/>
          </a:p>
          <a:p>
            <a:r>
              <a:rPr lang="ru-RU" b="1" dirty="0" smtClean="0"/>
              <a:t>Отрывок из былины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Как пошел Садко к </a:t>
            </a:r>
            <a:r>
              <a:rPr lang="ru-RU" dirty="0" err="1" smtClean="0"/>
              <a:t>Ильмень-озеру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Садился на </a:t>
            </a:r>
            <a:r>
              <a:rPr lang="ru-RU" dirty="0" err="1" smtClean="0"/>
              <a:t>бел-горюч</a:t>
            </a:r>
            <a:r>
              <a:rPr lang="ru-RU" dirty="0" smtClean="0"/>
              <a:t> камень</a:t>
            </a:r>
            <a:br>
              <a:rPr lang="ru-RU" dirty="0" smtClean="0"/>
            </a:br>
            <a:r>
              <a:rPr lang="ru-RU" dirty="0" smtClean="0"/>
              <a:t>И начал играть в </a:t>
            </a:r>
            <a:r>
              <a:rPr lang="ru-RU" dirty="0" err="1" smtClean="0"/>
              <a:t>гусельки</a:t>
            </a:r>
            <a:r>
              <a:rPr lang="ru-RU" dirty="0" smtClean="0"/>
              <a:t> </a:t>
            </a:r>
            <a:r>
              <a:rPr lang="ru-RU" dirty="0" err="1" smtClean="0"/>
              <a:t>яровчаты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Морская царевна характеризуется вокализами, которые звучат на фоне глиссадо арфы, флейты и кларнета</a:t>
            </a:r>
            <a:endParaRPr lang="ru-RU" sz="2800" dirty="0"/>
          </a:p>
        </p:txBody>
      </p:sp>
      <p:pic>
        <p:nvPicPr>
          <p:cNvPr id="3" name="Рисунок 2" descr="http://festival.1september.ru/articles/611175/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58326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4869160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"Кто же ты, девица?" - спрашивает Садко. Морская царевна ему отвечает: </a:t>
            </a:r>
          </a:p>
          <a:p>
            <a:r>
              <a:rPr lang="ru-RU" dirty="0" smtClean="0"/>
              <a:t>" Долетела песня твоя до глубокого дна Ильмень - озера. Сёстры мои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позаслушались</a:t>
            </a:r>
            <a:r>
              <a:rPr lang="ru-RU" dirty="0" smtClean="0"/>
              <a:t>, пуще их всех </a:t>
            </a:r>
            <a:r>
              <a:rPr lang="ru-RU" dirty="0" err="1" smtClean="0"/>
              <a:t>позаслушалась</a:t>
            </a:r>
            <a:r>
              <a:rPr lang="ru-RU" dirty="0" smtClean="0"/>
              <a:t> я - </a:t>
            </a:r>
            <a:r>
              <a:rPr lang="ru-RU" dirty="0" err="1" smtClean="0"/>
              <a:t>позаслушалась</a:t>
            </a:r>
            <a:r>
              <a:rPr lang="ru-RU" dirty="0" smtClean="0"/>
              <a:t>, пригорюнилась. Вот и вышла - повышла я с сёстрами на зелен луг да на крут  бережок. О, разгони же тоску ты кручинушку, песню весёлую спой. </a:t>
            </a:r>
          </a:p>
          <a:p>
            <a:r>
              <a:rPr lang="ru-RU" dirty="0" smtClean="0"/>
              <a:t>Наигрыш ты заиграй </a:t>
            </a:r>
            <a:r>
              <a:rPr lang="ru-RU" dirty="0" err="1" smtClean="0"/>
              <a:t>переборчатый</a:t>
            </a:r>
            <a:r>
              <a:rPr lang="ru-RU" dirty="0" smtClean="0"/>
              <a:t>- сёстры круги заведут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Садко спорит с купцами, что выловит из Ильмень - озера рыбу золото перо и выходит победителем из спора</a:t>
            </a:r>
            <a:endParaRPr lang="ru-RU" sz="2800" dirty="0"/>
          </a:p>
        </p:txBody>
      </p:sp>
      <p:pic>
        <p:nvPicPr>
          <p:cNvPr id="3" name="Рисунок 2" descr="http://festival.1september.ru/articles/611175/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734481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811560"/>
          </a:xfrm>
        </p:spPr>
        <p:txBody>
          <a:bodyPr>
            <a:normAutofit/>
          </a:bodyPr>
          <a:lstStyle/>
          <a:p>
            <a:r>
              <a:rPr lang="ru-RU" dirty="0" smtClean="0"/>
              <a:t>М.Врубель</a:t>
            </a:r>
            <a:br>
              <a:rPr lang="ru-RU" dirty="0" smtClean="0"/>
            </a:br>
            <a:r>
              <a:rPr lang="ru-RU" dirty="0" smtClean="0"/>
              <a:t>«Волхова»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268760"/>
            <a:ext cx="2057400" cy="47510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Седьмая картина - прощание </a:t>
            </a:r>
            <a:r>
              <a:rPr lang="ru-RU" dirty="0" err="1" smtClean="0"/>
              <a:t>Волховы</a:t>
            </a:r>
            <a:r>
              <a:rPr lang="ru-RU" dirty="0" smtClean="0"/>
              <a:t> с Садко, спящим на берегу </a:t>
            </a:r>
            <a:r>
              <a:rPr lang="ru-RU" dirty="0" err="1" smtClean="0"/>
              <a:t>Ильмень-озера</a:t>
            </a:r>
            <a:r>
              <a:rPr lang="ru-RU" dirty="0" smtClean="0"/>
              <a:t>. В центре этой сцены находится образ </a:t>
            </a:r>
            <a:r>
              <a:rPr lang="ru-RU" dirty="0" err="1" smtClean="0"/>
              <a:t>Волховы</a:t>
            </a:r>
            <a:r>
              <a:rPr lang="ru-RU" dirty="0" smtClean="0"/>
              <a:t>, развитие которого достигает здесь завершающей стадии. Морская царевна почти становится человеком, но вслед за тем она растворится в мире природы. Прощаясь с Садко, она пропоёт колыбельную песню </a:t>
            </a:r>
            <a:endParaRPr lang="ru-RU" dirty="0"/>
          </a:p>
        </p:txBody>
      </p:sp>
      <p:pic>
        <p:nvPicPr>
          <p:cNvPr id="5" name="Рисунок 4" descr="http://festival.1september.ru/articles/611175/5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7766" b="17766"/>
          <a:stretch>
            <a:fillRect/>
          </a:stretch>
        </p:blipFill>
        <p:spPr bwMode="auto">
          <a:xfrm>
            <a:off x="395536" y="188640"/>
            <a:ext cx="6019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3528" y="5733256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М.Врубель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«Волхова»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Дайте характеристику живописному образу Морской царевны.</a:t>
            </a:r>
            <a:endParaRPr lang="ru-RU" sz="28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490</TotalTime>
  <Words>600</Words>
  <Application>Microsoft Office PowerPoint</Application>
  <PresentationFormat>Экран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Слайд 1</vt:lpstr>
      <vt:lpstr>РАУНД  ТЕЙБОЛ </vt:lpstr>
      <vt:lpstr>Бог виноделия Дионис</vt:lpstr>
      <vt:lpstr>Слайд 4</vt:lpstr>
      <vt:lpstr>В основе оперы - былина о Садко, новгородском певце - гусляре, бесстрашном мореплавателе и волшебной силе его искусства.</vt:lpstr>
      <vt:lpstr>Опера "Садко" написана русским композитором Н.А.Римским-Корсаковым</vt:lpstr>
      <vt:lpstr>Морская царевна характеризуется вокализами, которые звучат на фоне глиссадо арфы, флейты и кларнета</vt:lpstr>
      <vt:lpstr>Садко спорит с купцами, что выловит из Ильмень - озера рыбу золото перо и выходит победителем из спора</vt:lpstr>
      <vt:lpstr>М.Врубель «Волхова»</vt:lpstr>
      <vt:lpstr>Мариинский театр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</cp:lastModifiedBy>
  <cp:revision>52</cp:revision>
  <dcterms:modified xsi:type="dcterms:W3CDTF">2013-12-10T19:21:18Z</dcterms:modified>
</cp:coreProperties>
</file>